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7D315E-F859-4CFF-8736-250E54E2B8A8}" type="datetimeFigureOut">
              <a:rPr lang="en-US" smtClean="0"/>
              <a:pPr/>
              <a:t>10/4/2011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B8326C-677E-4F14-9B4E-602C694642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B8326C-677E-4F14-9B4E-602C6946422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0853FC-BF0C-4EE7-8BC8-5A6F4D47F57D}"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853FC-BF0C-4EE7-8BC8-5A6F4D47F57D}"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853FC-BF0C-4EE7-8BC8-5A6F4D47F57D}"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853FC-BF0C-4EE7-8BC8-5A6F4D47F57D}"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853FC-BF0C-4EE7-8BC8-5A6F4D47F57D}" type="datetimeFigureOut">
              <a:rPr lang="en-US" smtClean="0"/>
              <a:pPr/>
              <a:t>10/4/2011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0853FC-BF0C-4EE7-8BC8-5A6F4D47F57D}"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0853FC-BF0C-4EE7-8BC8-5A6F4D47F57D}" type="datetimeFigureOut">
              <a:rPr lang="en-US" smtClean="0"/>
              <a:pPr/>
              <a:t>10/4/2011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0853FC-BF0C-4EE7-8BC8-5A6F4D47F57D}" type="datetimeFigureOut">
              <a:rPr lang="en-US" smtClean="0"/>
              <a:pPr/>
              <a:t>10/4/2011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853FC-BF0C-4EE7-8BC8-5A6F4D47F57D}" type="datetimeFigureOut">
              <a:rPr lang="en-US" smtClean="0"/>
              <a:pPr/>
              <a:t>10/4/2011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853FC-BF0C-4EE7-8BC8-5A6F4D47F57D}"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853FC-BF0C-4EE7-8BC8-5A6F4D47F57D}" type="datetimeFigureOut">
              <a:rPr lang="en-US" smtClean="0"/>
              <a:pPr/>
              <a:t>10/4/2011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03392-6EA3-4106-8505-C8AF3D88F6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853FC-BF0C-4EE7-8BC8-5A6F4D47F57D}" type="datetimeFigureOut">
              <a:rPr lang="en-US" smtClean="0"/>
              <a:pPr/>
              <a:t>10/4/2011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03392-6EA3-4106-8505-C8AF3D88F6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Migration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Migrating</a:t>
            </a:r>
            <a:endParaRPr lang="en-US" dirty="0"/>
          </a:p>
        </p:txBody>
      </p:sp>
      <p:sp>
        <p:nvSpPr>
          <p:cNvPr id="3" name="Content Placeholder 2"/>
          <p:cNvSpPr>
            <a:spLocks noGrp="1"/>
          </p:cNvSpPr>
          <p:nvPr>
            <p:ph idx="1"/>
          </p:nvPr>
        </p:nvSpPr>
        <p:spPr/>
        <p:txBody>
          <a:bodyPr/>
          <a:lstStyle/>
          <a:p>
            <a:r>
              <a:rPr lang="en-US" dirty="0" smtClean="0"/>
              <a:t>Most people migrate for economic reasons</a:t>
            </a:r>
          </a:p>
          <a:p>
            <a:endParaRPr lang="en-US" dirty="0" smtClean="0"/>
          </a:p>
          <a:p>
            <a:pPr>
              <a:buNone/>
            </a:pPr>
            <a:endParaRPr lang="en-US" dirty="0" smtClean="0"/>
          </a:p>
          <a:p>
            <a:r>
              <a:rPr lang="en-US" dirty="0" smtClean="0"/>
              <a:t>Cultural and environmental factors also induce migration, although not as frequently as economic factors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Migrating</a:t>
            </a:r>
            <a:endParaRPr lang="en-US" dirty="0"/>
          </a:p>
        </p:txBody>
      </p:sp>
      <p:sp>
        <p:nvSpPr>
          <p:cNvPr id="3" name="Content Placeholder 2"/>
          <p:cNvSpPr>
            <a:spLocks noGrp="1"/>
          </p:cNvSpPr>
          <p:nvPr>
            <p:ph idx="1"/>
          </p:nvPr>
        </p:nvSpPr>
        <p:spPr/>
        <p:txBody>
          <a:bodyPr>
            <a:normAutofit lnSpcReduction="10000"/>
          </a:bodyPr>
          <a:lstStyle/>
          <a:p>
            <a:r>
              <a:rPr lang="en-US" dirty="0" smtClean="0"/>
              <a:t>Push factor—induces people to move out of their present location</a:t>
            </a:r>
          </a:p>
          <a:p>
            <a:r>
              <a:rPr lang="en-US" dirty="0" smtClean="0"/>
              <a:t>Pull Factor—induces people to move into a new location</a:t>
            </a:r>
          </a:p>
          <a:p>
            <a:r>
              <a:rPr lang="en-US" dirty="0" smtClean="0"/>
              <a:t>There a three major kinds of push and pull factors</a:t>
            </a:r>
          </a:p>
          <a:p>
            <a:pPr marL="971550" lvl="1" indent="-514350">
              <a:buFont typeface="+mj-lt"/>
              <a:buAutoNum type="arabicPeriod"/>
            </a:pPr>
            <a:r>
              <a:rPr lang="en-US" dirty="0" smtClean="0"/>
              <a:t>Economic </a:t>
            </a:r>
          </a:p>
          <a:p>
            <a:pPr marL="971550" lvl="1" indent="-514350">
              <a:buFont typeface="+mj-lt"/>
              <a:buAutoNum type="arabicPeriod"/>
            </a:pPr>
            <a:r>
              <a:rPr lang="en-US" dirty="0" smtClean="0"/>
              <a:t>Cultural </a:t>
            </a:r>
          </a:p>
          <a:p>
            <a:pPr marL="971550" lvl="1" indent="-514350">
              <a:buFont typeface="+mj-lt"/>
              <a:buAutoNum type="arabicPeriod"/>
            </a:pPr>
            <a:r>
              <a:rPr lang="en-US" dirty="0" smtClean="0"/>
              <a:t>Environmental</a:t>
            </a:r>
          </a:p>
          <a:p>
            <a:pPr marL="971550" lvl="1" indent="-514350">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Push and Pull Factors	</a:t>
            </a:r>
            <a:endParaRPr lang="en-US" dirty="0"/>
          </a:p>
        </p:txBody>
      </p:sp>
      <p:sp>
        <p:nvSpPr>
          <p:cNvPr id="3" name="Content Placeholder 2"/>
          <p:cNvSpPr>
            <a:spLocks noGrp="1"/>
          </p:cNvSpPr>
          <p:nvPr>
            <p:ph idx="1"/>
          </p:nvPr>
        </p:nvSpPr>
        <p:spPr/>
        <p:txBody>
          <a:bodyPr/>
          <a:lstStyle/>
          <a:p>
            <a:r>
              <a:rPr lang="en-US" dirty="0" smtClean="0"/>
              <a:t>JOBS, JOBS AND MORE JOBS</a:t>
            </a:r>
          </a:p>
          <a:p>
            <a:pPr>
              <a:buNone/>
            </a:pPr>
            <a:endParaRPr lang="en-US" dirty="0" smtClean="0"/>
          </a:p>
          <a:p>
            <a:r>
              <a:rPr lang="en-US" dirty="0" smtClean="0"/>
              <a:t>Because of economic restructuring, job prospects often vary from one country to another and within regions of the same country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Push and Pull Factors</a:t>
            </a:r>
            <a:endParaRPr lang="en-US" dirty="0"/>
          </a:p>
        </p:txBody>
      </p:sp>
      <p:sp>
        <p:nvSpPr>
          <p:cNvPr id="3" name="Content Placeholder 2"/>
          <p:cNvSpPr>
            <a:spLocks noGrp="1"/>
          </p:cNvSpPr>
          <p:nvPr>
            <p:ph idx="1"/>
          </p:nvPr>
        </p:nvSpPr>
        <p:spPr/>
        <p:txBody>
          <a:bodyPr>
            <a:normAutofit/>
          </a:bodyPr>
          <a:lstStyle/>
          <a:p>
            <a:r>
              <a:rPr lang="en-US" dirty="0" smtClean="0"/>
              <a:t>Forced international migration has historically occurred for two main cultural reasons:</a:t>
            </a:r>
          </a:p>
          <a:p>
            <a:pPr marL="971550" lvl="1" indent="-514350">
              <a:buFont typeface="+mj-lt"/>
              <a:buAutoNum type="arabicPeriod"/>
            </a:pPr>
            <a:r>
              <a:rPr lang="en-US" dirty="0" smtClean="0"/>
              <a:t>Slavery</a:t>
            </a:r>
          </a:p>
          <a:p>
            <a:pPr marL="971550" lvl="1" indent="-514350">
              <a:buFont typeface="+mj-lt"/>
              <a:buAutoNum type="arabicPeriod"/>
            </a:pPr>
            <a:r>
              <a:rPr lang="en-US" dirty="0" smtClean="0"/>
              <a:t>Political instability</a:t>
            </a:r>
          </a:p>
          <a:p>
            <a:pPr marL="971550" lvl="1" indent="-514350">
              <a:buNone/>
            </a:pPr>
            <a:r>
              <a:rPr lang="en-US" dirty="0" smtClean="0"/>
              <a:t>Refugees—are people who have been forced to migrate from their home and cannot return for fear of persecution because of their race, religion, nationality, membership in a social group or political opinion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Push and Pull Factors</a:t>
            </a:r>
            <a:endParaRPr lang="en-US" dirty="0"/>
          </a:p>
        </p:txBody>
      </p:sp>
      <p:sp>
        <p:nvSpPr>
          <p:cNvPr id="3" name="Content Placeholder 2"/>
          <p:cNvSpPr>
            <a:spLocks noGrp="1"/>
          </p:cNvSpPr>
          <p:nvPr>
            <p:ph idx="1"/>
          </p:nvPr>
        </p:nvSpPr>
        <p:spPr/>
        <p:txBody>
          <a:bodyPr/>
          <a:lstStyle/>
          <a:p>
            <a:r>
              <a:rPr lang="en-US" dirty="0" smtClean="0"/>
              <a:t>People are pulled toward physically attractive regions and pushed from hazardous ones</a:t>
            </a:r>
          </a:p>
          <a:p>
            <a:pPr>
              <a:buNone/>
            </a:pPr>
            <a:endParaRPr lang="en-US" dirty="0" smtClean="0"/>
          </a:p>
          <a:p>
            <a:r>
              <a:rPr lang="en-US" dirty="0" smtClean="0"/>
              <a:t>Climate, Climate, Climate</a:t>
            </a:r>
          </a:p>
          <a:p>
            <a:endParaRPr lang="en-US" dirty="0" smtClean="0"/>
          </a:p>
          <a:p>
            <a:r>
              <a:rPr lang="en-US" dirty="0" smtClean="0"/>
              <a:t>Of all elderly people who migrate from one U.S. state to another, 1/3 select Florida as their destination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Push and Pull Factors</a:t>
            </a:r>
            <a:endParaRPr lang="en-US" dirty="0"/>
          </a:p>
        </p:txBody>
      </p:sp>
      <p:sp>
        <p:nvSpPr>
          <p:cNvPr id="3" name="Content Placeholder 2"/>
          <p:cNvSpPr>
            <a:spLocks noGrp="1"/>
          </p:cNvSpPr>
          <p:nvPr>
            <p:ph idx="1"/>
          </p:nvPr>
        </p:nvSpPr>
        <p:spPr/>
        <p:txBody>
          <a:bodyPr/>
          <a:lstStyle/>
          <a:p>
            <a:r>
              <a:rPr lang="en-US" dirty="0" smtClean="0"/>
              <a:t>Water, either too much or too little, poses the most common environmental threat</a:t>
            </a:r>
          </a:p>
          <a:p>
            <a:r>
              <a:rPr lang="en-US" dirty="0" smtClean="0"/>
              <a:t>Floodplain-part of a river which is the area subject to flooding during a specific number of years based on historical trends</a:t>
            </a:r>
          </a:p>
          <a:p>
            <a:r>
              <a:rPr lang="en-US" dirty="0" smtClean="0"/>
              <a:t>A lack of water pushes others from their land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Intervening Obstacles</a:t>
            </a:r>
            <a:endParaRPr lang="en-US" dirty="0"/>
          </a:p>
        </p:txBody>
      </p:sp>
      <p:sp>
        <p:nvSpPr>
          <p:cNvPr id="3" name="Content Placeholder 2"/>
          <p:cNvSpPr>
            <a:spLocks noGrp="1"/>
          </p:cNvSpPr>
          <p:nvPr>
            <p:ph idx="1"/>
          </p:nvPr>
        </p:nvSpPr>
        <p:spPr/>
        <p:txBody>
          <a:bodyPr/>
          <a:lstStyle/>
          <a:p>
            <a:r>
              <a:rPr lang="en-US" dirty="0" smtClean="0"/>
              <a:t>Where migrants go is not always their desired destination</a:t>
            </a:r>
          </a:p>
          <a:p>
            <a:r>
              <a:rPr lang="en-US" dirty="0" smtClean="0"/>
              <a:t>They may be blocked by a intervening obstacle, which is an environmental or cultural feature that hinders migration</a:t>
            </a:r>
          </a:p>
          <a:p>
            <a:pPr lvl="2"/>
            <a:r>
              <a:rPr lang="en-US" dirty="0" smtClean="0"/>
              <a:t>In the past these have been primarily environmental</a:t>
            </a:r>
          </a:p>
          <a:p>
            <a:pPr lvl="3"/>
            <a:r>
              <a:rPr lang="en-US" dirty="0" smtClean="0"/>
              <a:t>Ex. Oceans, Mountains, Deserts</a:t>
            </a:r>
          </a:p>
          <a:p>
            <a:pPr lvl="2"/>
            <a:r>
              <a:rPr lang="en-US" dirty="0" smtClean="0"/>
              <a:t>Political obstacles include obtaining passports, visa, etc</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of Migration</a:t>
            </a:r>
            <a:endParaRPr lang="en-US" dirty="0"/>
          </a:p>
        </p:txBody>
      </p:sp>
      <p:sp>
        <p:nvSpPr>
          <p:cNvPr id="3" name="Content Placeholder 2"/>
          <p:cNvSpPr>
            <a:spLocks noGrp="1"/>
          </p:cNvSpPr>
          <p:nvPr>
            <p:ph idx="1"/>
          </p:nvPr>
        </p:nvSpPr>
        <p:spPr/>
        <p:txBody>
          <a:bodyPr/>
          <a:lstStyle/>
          <a:p>
            <a:r>
              <a:rPr lang="en-US" dirty="0" smtClean="0"/>
              <a:t>Most migrants relocate a short distance and remain within the same country</a:t>
            </a:r>
          </a:p>
          <a:p>
            <a:pPr>
              <a:buNone/>
            </a:pPr>
            <a:endParaRPr lang="en-US" dirty="0" smtClean="0"/>
          </a:p>
          <a:p>
            <a:r>
              <a:rPr lang="en-US" dirty="0" smtClean="0"/>
              <a:t>Long-distance migrants to other countries head for major centers of economic activity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of Migration</a:t>
            </a:r>
            <a:endParaRPr lang="en-US" dirty="0"/>
          </a:p>
        </p:txBody>
      </p:sp>
      <p:sp>
        <p:nvSpPr>
          <p:cNvPr id="3" name="Content Placeholder 2"/>
          <p:cNvSpPr>
            <a:spLocks noGrp="1"/>
          </p:cNvSpPr>
          <p:nvPr>
            <p:ph idx="1"/>
          </p:nvPr>
        </p:nvSpPr>
        <p:spPr/>
        <p:txBody>
          <a:bodyPr/>
          <a:lstStyle/>
          <a:p>
            <a:r>
              <a:rPr lang="en-US" dirty="0" smtClean="0"/>
              <a:t>International migration—is permanent movement from one country to another</a:t>
            </a:r>
          </a:p>
          <a:p>
            <a:r>
              <a:rPr lang="en-US" dirty="0" smtClean="0"/>
              <a:t>Internal migration—is permanent movement within the same country</a:t>
            </a:r>
          </a:p>
          <a:p>
            <a:pPr lvl="1"/>
            <a:r>
              <a:rPr lang="en-US" dirty="0" smtClean="0"/>
              <a:t>Consistent with the distance decay principle, the farther away a place is located, the less likely that people will migrate to it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Migration</a:t>
            </a:r>
            <a:endParaRPr lang="en-US" dirty="0"/>
          </a:p>
        </p:txBody>
      </p:sp>
      <p:sp>
        <p:nvSpPr>
          <p:cNvPr id="3" name="Content Placeholder 2"/>
          <p:cNvSpPr>
            <a:spLocks noGrp="1"/>
          </p:cNvSpPr>
          <p:nvPr>
            <p:ph idx="1"/>
          </p:nvPr>
        </p:nvSpPr>
        <p:spPr/>
        <p:txBody>
          <a:bodyPr>
            <a:normAutofit lnSpcReduction="10000"/>
          </a:bodyPr>
          <a:lstStyle/>
          <a:p>
            <a:r>
              <a:rPr lang="en-US" dirty="0" smtClean="0"/>
              <a:t>Internal migration can be divided into two types:</a:t>
            </a:r>
          </a:p>
          <a:p>
            <a:pPr marL="514350" indent="-514350">
              <a:buFont typeface="+mj-lt"/>
              <a:buAutoNum type="arabicPeriod"/>
            </a:pPr>
            <a:r>
              <a:rPr lang="en-US" dirty="0" smtClean="0"/>
              <a:t>Interregional migration—is a movement from one region of a country to another</a:t>
            </a:r>
          </a:p>
          <a:p>
            <a:pPr marL="514350" lvl="2" indent="-514350"/>
            <a:r>
              <a:rPr lang="en-US" dirty="0" smtClean="0"/>
              <a:t>The main type of interregional migration has been from rural to urban areas in search of jobs</a:t>
            </a:r>
          </a:p>
          <a:p>
            <a:pPr marL="514350" indent="-514350">
              <a:buFont typeface="+mj-lt"/>
              <a:buAutoNum type="arabicPeriod"/>
            </a:pPr>
            <a:r>
              <a:rPr lang="en-US" dirty="0" smtClean="0"/>
              <a:t>Intraregional migration—is a movement within one region</a:t>
            </a:r>
          </a:p>
          <a:p>
            <a:pPr marL="914400" lvl="1" indent="-514350">
              <a:buFont typeface="Arial" pitchFamily="34" charset="0"/>
              <a:buChar char="•"/>
            </a:pPr>
            <a:r>
              <a:rPr lang="en-US" dirty="0" smtClean="0"/>
              <a:t>The main type of intraregional migration has been from older cities to newer suburbs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Migration is a type of relocation diffusion</a:t>
            </a:r>
            <a:endParaRPr lang="en-US" sz="3600" dirty="0"/>
          </a:p>
        </p:txBody>
      </p:sp>
      <p:sp>
        <p:nvSpPr>
          <p:cNvPr id="3" name="Content Placeholder 2"/>
          <p:cNvSpPr>
            <a:spLocks noGrp="1"/>
          </p:cNvSpPr>
          <p:nvPr>
            <p:ph idx="1"/>
          </p:nvPr>
        </p:nvSpPr>
        <p:spPr/>
        <p:txBody>
          <a:bodyPr/>
          <a:lstStyle/>
          <a:p>
            <a:r>
              <a:rPr lang="en-US" dirty="0" smtClean="0"/>
              <a:t>Migration—is a permanent mover to a new location</a:t>
            </a:r>
          </a:p>
          <a:p>
            <a:r>
              <a:rPr lang="en-US" dirty="0" smtClean="0"/>
              <a:t>Emigration—migration from a place (think people exiting a location)</a:t>
            </a:r>
          </a:p>
          <a:p>
            <a:r>
              <a:rPr lang="en-US" dirty="0" smtClean="0"/>
              <a:t>Immigration—migration to a place (think people coming into a location)</a:t>
            </a:r>
          </a:p>
          <a:p>
            <a:r>
              <a:rPr lang="en-US" dirty="0" smtClean="0"/>
              <a:t>Net migration—the difference immigrants and the number of emigrants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Migration</a:t>
            </a:r>
            <a:endParaRPr lang="en-US" dirty="0"/>
          </a:p>
        </p:txBody>
      </p:sp>
      <p:sp>
        <p:nvSpPr>
          <p:cNvPr id="3" name="Content Placeholder 2"/>
          <p:cNvSpPr>
            <a:spLocks noGrp="1"/>
          </p:cNvSpPr>
          <p:nvPr>
            <p:ph idx="1"/>
          </p:nvPr>
        </p:nvSpPr>
        <p:spPr/>
        <p:txBody>
          <a:bodyPr/>
          <a:lstStyle/>
          <a:p>
            <a:r>
              <a:rPr lang="en-US" dirty="0" smtClean="0"/>
              <a:t>International Migration is divided into two types</a:t>
            </a:r>
          </a:p>
          <a:p>
            <a:pPr marL="971550" lvl="1" indent="-514350">
              <a:buFont typeface="+mj-lt"/>
              <a:buAutoNum type="arabicPeriod"/>
            </a:pPr>
            <a:r>
              <a:rPr lang="en-US" dirty="0" smtClean="0"/>
              <a:t>Forced—means that the migrant has been compelled to move by cultural factors</a:t>
            </a:r>
          </a:p>
          <a:p>
            <a:pPr marL="971550" lvl="1" indent="-514350">
              <a:buFont typeface="+mj-lt"/>
              <a:buAutoNum type="arabicPeriod"/>
            </a:pPr>
            <a:r>
              <a:rPr lang="en-US" dirty="0" smtClean="0"/>
              <a:t>Voluntary—implies that the migrant has chosen to move for economic improvement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Transition</a:t>
            </a:r>
            <a:endParaRPr lang="en-US" dirty="0"/>
          </a:p>
        </p:txBody>
      </p:sp>
      <p:sp>
        <p:nvSpPr>
          <p:cNvPr id="3" name="Content Placeholder 2"/>
          <p:cNvSpPr>
            <a:spLocks noGrp="1"/>
          </p:cNvSpPr>
          <p:nvPr>
            <p:ph idx="1"/>
          </p:nvPr>
        </p:nvSpPr>
        <p:spPr/>
        <p:txBody>
          <a:bodyPr/>
          <a:lstStyle/>
          <a:p>
            <a:r>
              <a:rPr lang="en-US" dirty="0" smtClean="0"/>
              <a:t>Geographer Wilber </a:t>
            </a:r>
            <a:r>
              <a:rPr lang="en-US" dirty="0" err="1" smtClean="0"/>
              <a:t>Zelinsky</a:t>
            </a:r>
            <a:r>
              <a:rPr lang="en-US" dirty="0" smtClean="0"/>
              <a:t>—identified a migration transition, which consists of changes in a society comparable to those in the demographic transition model</a:t>
            </a:r>
          </a:p>
          <a:p>
            <a:r>
              <a:rPr lang="en-US" dirty="0" smtClean="0"/>
              <a:t>The migration transition is a change in the migration pattern in a society that results from the social and economic changes that also produce the demographic transition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Transition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Stage 1—characterized by high daily or seasonal mobility in search of food rather than permanent migration to a new location</a:t>
            </a:r>
          </a:p>
          <a:p>
            <a:r>
              <a:rPr lang="en-US" dirty="0" smtClean="0"/>
              <a:t>Stage 2—is at the point when international migration becomes especially important, as does interregional migration from one country’s rural areas to its cities</a:t>
            </a:r>
          </a:p>
          <a:p>
            <a:r>
              <a:rPr lang="en-US" dirty="0" smtClean="0"/>
              <a:t>Stage 3 and 4—the principal form of internal migration within these stages is intraregional, from cities to surrounding suburbs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Migrants</a:t>
            </a:r>
            <a:endParaRPr lang="en-US" dirty="0"/>
          </a:p>
        </p:txBody>
      </p:sp>
      <p:sp>
        <p:nvSpPr>
          <p:cNvPr id="3" name="Content Placeholder 2"/>
          <p:cNvSpPr>
            <a:spLocks noGrp="1"/>
          </p:cNvSpPr>
          <p:nvPr>
            <p:ph idx="1"/>
          </p:nvPr>
        </p:nvSpPr>
        <p:spPr/>
        <p:txBody>
          <a:bodyPr/>
          <a:lstStyle/>
          <a:p>
            <a:r>
              <a:rPr lang="en-US" dirty="0" smtClean="0"/>
              <a:t>Most long distance migrants are male</a:t>
            </a:r>
          </a:p>
          <a:p>
            <a:pPr lvl="1"/>
            <a:r>
              <a:rPr lang="en-US" dirty="0" smtClean="0"/>
              <a:t>Main reason to migrate long distances is for work and males were much more likely than females to be employed</a:t>
            </a:r>
          </a:p>
          <a:p>
            <a:r>
              <a:rPr lang="en-US" dirty="0" smtClean="0"/>
              <a:t>Most long distance migrants are adult individuals rather than families with children</a:t>
            </a:r>
          </a:p>
          <a:p>
            <a:pPr lvl="1"/>
            <a:r>
              <a:rPr lang="en-US" dirty="0" smtClean="0"/>
              <a:t>Most long distance migrants are young adults seeking work, rather than children or elderly people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Migrants Distributed</a:t>
            </a:r>
            <a:endParaRPr lang="en-US" dirty="0"/>
          </a:p>
        </p:txBody>
      </p:sp>
      <p:sp>
        <p:nvSpPr>
          <p:cNvPr id="3" name="Content Placeholder 2"/>
          <p:cNvSpPr>
            <a:spLocks noGrp="1"/>
          </p:cNvSpPr>
          <p:nvPr>
            <p:ph idx="1"/>
          </p:nvPr>
        </p:nvSpPr>
        <p:spPr/>
        <p:txBody>
          <a:bodyPr/>
          <a:lstStyle/>
          <a:p>
            <a:r>
              <a:rPr lang="en-US" dirty="0" smtClean="0"/>
              <a:t>About 9% of the world’s people are international migrants, that is they live in countries other than the ones in which they were born</a:t>
            </a:r>
          </a:p>
          <a:p>
            <a:r>
              <a:rPr lang="en-US" dirty="0" smtClean="0"/>
              <a:t>The country with by far the largest number of international migrants is the United States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Migration Patterns</a:t>
            </a:r>
            <a:endParaRPr lang="en-US" dirty="0"/>
          </a:p>
        </p:txBody>
      </p:sp>
      <p:sp>
        <p:nvSpPr>
          <p:cNvPr id="3" name="Content Placeholder 2"/>
          <p:cNvSpPr>
            <a:spLocks noGrp="1"/>
          </p:cNvSpPr>
          <p:nvPr>
            <p:ph idx="1"/>
          </p:nvPr>
        </p:nvSpPr>
        <p:spPr/>
        <p:txBody>
          <a:bodyPr/>
          <a:lstStyle/>
          <a:p>
            <a:r>
              <a:rPr lang="en-US" dirty="0" smtClean="0"/>
              <a:t>Asia, Latin America, and Africa have net-out migration</a:t>
            </a:r>
          </a:p>
          <a:p>
            <a:r>
              <a:rPr lang="en-US" dirty="0" smtClean="0"/>
              <a:t>North America, Europe and Oceania have net-in migration</a:t>
            </a:r>
          </a:p>
          <a:p>
            <a:r>
              <a:rPr lang="en-US" dirty="0" smtClean="0"/>
              <a:t>The three larges flows of migrants are:</a:t>
            </a:r>
          </a:p>
          <a:p>
            <a:pPr marL="971550" lvl="1" indent="-514350">
              <a:buFont typeface="+mj-lt"/>
              <a:buAutoNum type="arabicPeriod"/>
            </a:pPr>
            <a:r>
              <a:rPr lang="en-US" dirty="0" smtClean="0"/>
              <a:t>To Europe from Asia</a:t>
            </a:r>
          </a:p>
          <a:p>
            <a:pPr marL="971550" lvl="1" indent="-514350">
              <a:buFont typeface="+mj-lt"/>
              <a:buAutoNum type="arabicPeriod"/>
            </a:pPr>
            <a:r>
              <a:rPr lang="en-US" dirty="0" smtClean="0"/>
              <a:t>To North America from Asia</a:t>
            </a:r>
          </a:p>
          <a:p>
            <a:pPr marL="971550" lvl="1" indent="-514350">
              <a:buFont typeface="+mj-lt"/>
              <a:buAutoNum type="arabicPeriod"/>
            </a:pPr>
            <a:r>
              <a:rPr lang="en-US" dirty="0" smtClean="0"/>
              <a:t>To North America from Latin America</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Migration Patterns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global patterns reflect the importance of migration from LDC’s to MDC’s</a:t>
            </a:r>
          </a:p>
          <a:p>
            <a:r>
              <a:rPr lang="en-US" dirty="0" smtClean="0"/>
              <a:t>The U.S. has more foreign born residents than any other country, approx. 40 million and growing annually by around 1 million</a:t>
            </a:r>
          </a:p>
          <a:p>
            <a:r>
              <a:rPr lang="en-US" dirty="0" smtClean="0"/>
              <a:t>Other MDC’s have higher rates of net-in migration, including Australia and Canada</a:t>
            </a:r>
          </a:p>
          <a:p>
            <a:r>
              <a:rPr lang="en-US" dirty="0" smtClean="0"/>
              <a:t>The highest rates can be found in petroleum exporting countries of the Middle East, which attract immigrants primarily to perform many of the dirty and dangerous function in the oil fields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Immigration Patterns</a:t>
            </a:r>
            <a:endParaRPr lang="en-US" dirty="0"/>
          </a:p>
        </p:txBody>
      </p:sp>
      <p:sp>
        <p:nvSpPr>
          <p:cNvPr id="3" name="Content Placeholder 2"/>
          <p:cNvSpPr>
            <a:spLocks noGrp="1"/>
          </p:cNvSpPr>
          <p:nvPr>
            <p:ph idx="1"/>
          </p:nvPr>
        </p:nvSpPr>
        <p:spPr/>
        <p:txBody>
          <a:bodyPr>
            <a:normAutofit lnSpcReduction="10000"/>
          </a:bodyPr>
          <a:lstStyle/>
          <a:p>
            <a:r>
              <a:rPr lang="en-US" dirty="0" smtClean="0"/>
              <a:t>About 75 million people migrated to the US between 1820 and 2010, including 40 million who were alive in 2010</a:t>
            </a:r>
          </a:p>
          <a:p>
            <a:r>
              <a:rPr lang="en-US" dirty="0" smtClean="0"/>
              <a:t>The US has three main eras of immigration</a:t>
            </a:r>
          </a:p>
          <a:p>
            <a:pPr marL="971550" lvl="1" indent="-514350">
              <a:buFont typeface="+mj-lt"/>
              <a:buAutoNum type="arabicPeriod"/>
            </a:pPr>
            <a:r>
              <a:rPr lang="en-US" dirty="0" smtClean="0"/>
              <a:t>Initial settlement of colonies (English or African slaves)</a:t>
            </a:r>
          </a:p>
          <a:p>
            <a:pPr marL="971550" lvl="1" indent="-514350">
              <a:buFont typeface="+mj-lt"/>
              <a:buAutoNum type="arabicPeriod"/>
            </a:pPr>
            <a:r>
              <a:rPr lang="en-US" dirty="0" smtClean="0"/>
              <a:t>Mid-nineteenth century and ended early 20</a:t>
            </a:r>
            <a:r>
              <a:rPr lang="en-US" baseline="30000" dirty="0" smtClean="0"/>
              <a:t>th</a:t>
            </a:r>
            <a:r>
              <a:rPr lang="en-US" dirty="0" smtClean="0"/>
              <a:t> </a:t>
            </a:r>
            <a:r>
              <a:rPr lang="en-US" dirty="0" smtClean="0"/>
              <a:t>(nearly all were European)</a:t>
            </a:r>
          </a:p>
          <a:p>
            <a:pPr marL="971550" lvl="1" indent="-514350">
              <a:buFont typeface="+mj-lt"/>
              <a:buAutoNum type="arabicPeriod"/>
            </a:pPr>
            <a:r>
              <a:rPr lang="en-US" dirty="0" smtClean="0"/>
              <a:t>1970’s to present (3/4 were from Latin America and Asia)</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Unauthorized Immigration to the 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Unauthorized Immigrants—migrants that enter an area without proper documents </a:t>
            </a:r>
          </a:p>
          <a:p>
            <a:pPr lvl="1"/>
            <a:r>
              <a:rPr lang="en-US" dirty="0" smtClean="0"/>
              <a:t>Estimates that the US in 2008 are 11.9 million</a:t>
            </a:r>
          </a:p>
          <a:p>
            <a:pPr lvl="1"/>
            <a:r>
              <a:rPr lang="en-US" dirty="0" smtClean="0"/>
              <a:t>Around 500,000 arrived in US in 2008 alone</a:t>
            </a:r>
          </a:p>
          <a:p>
            <a:pPr lvl="1"/>
            <a:r>
              <a:rPr lang="en-US" dirty="0" smtClean="0"/>
              <a:t>59% from Mexico, 22% elsewhere in Latin America, 12% from Asia</a:t>
            </a:r>
          </a:p>
          <a:p>
            <a:pPr lvl="1"/>
            <a:r>
              <a:rPr lang="en-US" dirty="0" smtClean="0"/>
              <a:t>2008 estimates include 6.3 million adult males, 4.1 million adult females, and 1.5 million children </a:t>
            </a:r>
          </a:p>
          <a:p>
            <a:pPr lvl="1"/>
            <a:r>
              <a:rPr lang="en-US" dirty="0" smtClean="0"/>
              <a:t>In addition 4 million children were born in the US, and therefore US citizens, were living in families with an unauthorized immigrant.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Destination of Immigrants within the US</a:t>
            </a:r>
            <a:endParaRPr lang="en-US" dirty="0"/>
          </a:p>
        </p:txBody>
      </p:sp>
      <p:sp>
        <p:nvSpPr>
          <p:cNvPr id="3" name="Content Placeholder 2"/>
          <p:cNvSpPr>
            <a:spLocks noGrp="1"/>
          </p:cNvSpPr>
          <p:nvPr>
            <p:ph idx="1"/>
          </p:nvPr>
        </p:nvSpPr>
        <p:spPr/>
        <p:txBody>
          <a:bodyPr/>
          <a:lstStyle/>
          <a:p>
            <a:r>
              <a:rPr lang="en-US" dirty="0" smtClean="0"/>
              <a:t>Chain migration—the migration of people to a specific location because relatives or members of the same nationality previously migrated there</a:t>
            </a:r>
          </a:p>
          <a:p>
            <a:pPr lvl="1"/>
            <a:r>
              <a:rPr lang="en-US" dirty="0" smtClean="0"/>
              <a:t>1/5 of immigrants are in California</a:t>
            </a:r>
          </a:p>
          <a:p>
            <a:pPr lvl="1"/>
            <a:r>
              <a:rPr lang="en-US" dirty="0" smtClean="0"/>
              <a:t>1/6 in New York metropolitan area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r>
              <a:rPr lang="en-US" dirty="0" smtClean="0"/>
              <a:t>If the number of immigrants exceeds the number of emigrants, the net migration is positive, and the region has net </a:t>
            </a:r>
            <a:r>
              <a:rPr lang="en-US" i="1" dirty="0" smtClean="0"/>
              <a:t>in-migration.</a:t>
            </a:r>
          </a:p>
          <a:p>
            <a:endParaRPr lang="en-US" i="1" dirty="0"/>
          </a:p>
          <a:p>
            <a:r>
              <a:rPr lang="en-US" dirty="0" smtClean="0"/>
              <a:t>If the number of emigrants exceeds the number of immigrants, the net migration is negative, and the region has net </a:t>
            </a:r>
            <a:r>
              <a:rPr lang="en-US" i="1" dirty="0" smtClean="0"/>
              <a:t>out-migration</a:t>
            </a:r>
            <a:endParaRPr lang="en-US"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Migrants Face Obstacles</a:t>
            </a:r>
            <a:endParaRPr lang="en-US" dirty="0"/>
          </a:p>
        </p:txBody>
      </p:sp>
      <p:sp>
        <p:nvSpPr>
          <p:cNvPr id="3" name="Content Placeholder 2"/>
          <p:cNvSpPr>
            <a:spLocks noGrp="1"/>
          </p:cNvSpPr>
          <p:nvPr>
            <p:ph idx="1"/>
          </p:nvPr>
        </p:nvSpPr>
        <p:spPr/>
        <p:txBody>
          <a:bodyPr/>
          <a:lstStyle/>
          <a:p>
            <a:r>
              <a:rPr lang="en-US" dirty="0" smtClean="0"/>
              <a:t>The principal obstacle traditionally faced by migrants to other countries was environmental:  the long, arduous  and expensive passage over land or by sea</a:t>
            </a:r>
          </a:p>
          <a:p>
            <a:r>
              <a:rPr lang="en-US" dirty="0" smtClean="0"/>
              <a:t>Today, the major obstacles faced by most immigrants are cultural</a:t>
            </a:r>
          </a:p>
          <a:p>
            <a:pPr lvl="1"/>
            <a:r>
              <a:rPr lang="en-US" dirty="0" smtClean="0"/>
              <a:t>Gaining permission to enter a new country</a:t>
            </a:r>
          </a:p>
          <a:p>
            <a:pPr lvl="1"/>
            <a:r>
              <a:rPr lang="en-US" dirty="0" smtClean="0"/>
              <a:t>Hostile attitudes of citizens once they enter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Immigration Policies of Host Countries</a:t>
            </a:r>
            <a:endParaRPr lang="en-US" dirty="0"/>
          </a:p>
        </p:txBody>
      </p:sp>
      <p:sp>
        <p:nvSpPr>
          <p:cNvPr id="3" name="Content Placeholder 2"/>
          <p:cNvSpPr>
            <a:spLocks noGrp="1"/>
          </p:cNvSpPr>
          <p:nvPr>
            <p:ph idx="1"/>
          </p:nvPr>
        </p:nvSpPr>
        <p:spPr/>
        <p:txBody>
          <a:bodyPr/>
          <a:lstStyle/>
          <a:p>
            <a:r>
              <a:rPr lang="en-US" dirty="0" smtClean="0"/>
              <a:t>Countries to which immigrants wish to migrate have adopted tow policies to control the arrival of foreigners seeking work</a:t>
            </a:r>
          </a:p>
          <a:p>
            <a:pPr marL="971550" lvl="1" indent="-514350">
              <a:buFont typeface="+mj-lt"/>
              <a:buAutoNum type="arabicPeriod"/>
            </a:pPr>
            <a:r>
              <a:rPr lang="en-US" dirty="0" smtClean="0"/>
              <a:t>Quota system</a:t>
            </a:r>
          </a:p>
          <a:p>
            <a:pPr marL="971550" lvl="1" indent="-514350">
              <a:buFont typeface="+mj-lt"/>
              <a:buAutoNum type="arabicPeriod"/>
            </a:pPr>
            <a:r>
              <a:rPr lang="en-US" dirty="0" smtClean="0"/>
              <a:t>Work permits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Quota Laws</a:t>
            </a:r>
            <a:endParaRPr lang="en-US" dirty="0"/>
          </a:p>
        </p:txBody>
      </p:sp>
      <p:sp>
        <p:nvSpPr>
          <p:cNvPr id="3" name="Content Placeholder 2"/>
          <p:cNvSpPr>
            <a:spLocks noGrp="1"/>
          </p:cNvSpPr>
          <p:nvPr>
            <p:ph idx="1"/>
          </p:nvPr>
        </p:nvSpPr>
        <p:spPr/>
        <p:txBody>
          <a:bodyPr>
            <a:normAutofit fontScale="92500"/>
          </a:bodyPr>
          <a:lstStyle/>
          <a:p>
            <a:r>
              <a:rPr lang="en-US" dirty="0" smtClean="0"/>
              <a:t>The Quota Act in 1921 and the National Origins Act in 1924</a:t>
            </a:r>
          </a:p>
          <a:p>
            <a:pPr lvl="1"/>
            <a:r>
              <a:rPr lang="en-US" dirty="0" smtClean="0"/>
              <a:t>These laws established quotas, or maximum limits on the number of people who could immigrate to the US from each country during a one year period.  </a:t>
            </a:r>
          </a:p>
          <a:p>
            <a:pPr lvl="1"/>
            <a:r>
              <a:rPr lang="en-US" dirty="0" smtClean="0"/>
              <a:t>Each country that had native-born persons already living in the US, 2 % of their number  (based on 1910 census) could immigrate each year.  </a:t>
            </a:r>
          </a:p>
          <a:p>
            <a:pPr lvl="1"/>
            <a:r>
              <a:rPr lang="en-US" dirty="0" smtClean="0"/>
              <a:t>The system continued with minor modifications until the 1960’s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Quota Laws</a:t>
            </a:r>
            <a:endParaRPr lang="en-US" dirty="0"/>
          </a:p>
        </p:txBody>
      </p:sp>
      <p:sp>
        <p:nvSpPr>
          <p:cNvPr id="3" name="Content Placeholder 2"/>
          <p:cNvSpPr>
            <a:spLocks noGrp="1"/>
          </p:cNvSpPr>
          <p:nvPr>
            <p:ph idx="1"/>
          </p:nvPr>
        </p:nvSpPr>
        <p:spPr/>
        <p:txBody>
          <a:bodyPr/>
          <a:lstStyle/>
          <a:p>
            <a:r>
              <a:rPr lang="en-US" dirty="0" smtClean="0"/>
              <a:t>Immigration Act of 1965, quotas for individual countries were eliminated in 1968 and replaced with hemisphere quotas</a:t>
            </a:r>
          </a:p>
          <a:p>
            <a:pPr lvl="1"/>
            <a:r>
              <a:rPr lang="en-US" dirty="0" smtClean="0"/>
              <a:t>The annual number of US immigrants was restricted to 170,000 from the Eastern Hemisphere and 120,00 from the Western</a:t>
            </a:r>
          </a:p>
          <a:p>
            <a:pPr lvl="1"/>
            <a:r>
              <a:rPr lang="en-US" dirty="0" smtClean="0"/>
              <a:t>In 1978 hemisphere quotas were replaced by a global quota of 290,000 including a maximum of 20,000 from one country</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Quota laws</a:t>
            </a:r>
            <a:endParaRPr lang="en-US" dirty="0"/>
          </a:p>
        </p:txBody>
      </p:sp>
      <p:sp>
        <p:nvSpPr>
          <p:cNvPr id="3" name="Content Placeholder 2"/>
          <p:cNvSpPr>
            <a:spLocks noGrp="1"/>
          </p:cNvSpPr>
          <p:nvPr>
            <p:ph idx="1"/>
          </p:nvPr>
        </p:nvSpPr>
        <p:spPr/>
        <p:txBody>
          <a:bodyPr/>
          <a:lstStyle/>
          <a:p>
            <a:r>
              <a:rPr lang="en-US" dirty="0" smtClean="0"/>
              <a:t>The current law has a global quota of 620,000 with no more than 7% from one country, but numerous qualifications and exceptions can alter the limit considerably.  </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Quota Laws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Because the number of applicants for admission to the US far exceeds the quotas, Congress has set preferences</a:t>
            </a:r>
          </a:p>
          <a:p>
            <a:pPr lvl="1"/>
            <a:r>
              <a:rPr lang="en-US" dirty="0" smtClean="0"/>
              <a:t>¾ of immigrants are admitted to reunify families, primarily spouses or unmarried children of people already living in the US</a:t>
            </a:r>
          </a:p>
          <a:p>
            <a:pPr lvl="1"/>
            <a:r>
              <a:rPr lang="en-US" dirty="0" smtClean="0"/>
              <a:t>Skilled workers and exceptionally talented professionals receive most of the remaining ¼ of the visas. </a:t>
            </a:r>
          </a:p>
          <a:p>
            <a:pPr lvl="1"/>
            <a:r>
              <a:rPr lang="en-US" dirty="0" smtClean="0"/>
              <a:t>Others are admitted by lottery under a diversity category for people from countries that historically sent few people to the US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Quota Laws</a:t>
            </a:r>
            <a:endParaRPr lang="en-US" dirty="0"/>
          </a:p>
        </p:txBody>
      </p:sp>
      <p:sp>
        <p:nvSpPr>
          <p:cNvPr id="3" name="Content Placeholder 2"/>
          <p:cNvSpPr>
            <a:spLocks noGrp="1"/>
          </p:cNvSpPr>
          <p:nvPr>
            <p:ph idx="1"/>
          </p:nvPr>
        </p:nvSpPr>
        <p:spPr/>
        <p:txBody>
          <a:bodyPr/>
          <a:lstStyle/>
          <a:p>
            <a:r>
              <a:rPr lang="en-US" dirty="0" smtClean="0"/>
              <a:t>Brain Drain—other countries charge that by giving preference to skilled workers, immigration policies in the US and Europe contribute to a brain drain—which is a large-scale emigration by talented people</a:t>
            </a:r>
          </a:p>
          <a:p>
            <a:pPr lvl="1"/>
            <a:r>
              <a:rPr lang="en-US" dirty="0" smtClean="0"/>
              <a:t>Scientists, researchers, doctors, and other professionals migrate to countries where they can make better use of their abilities and make more money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Migration for Work</a:t>
            </a:r>
            <a:endParaRPr lang="en-US" dirty="0"/>
          </a:p>
        </p:txBody>
      </p:sp>
      <p:sp>
        <p:nvSpPr>
          <p:cNvPr id="3" name="Content Placeholder 2"/>
          <p:cNvSpPr>
            <a:spLocks noGrp="1"/>
          </p:cNvSpPr>
          <p:nvPr>
            <p:ph idx="1"/>
          </p:nvPr>
        </p:nvSpPr>
        <p:spPr/>
        <p:txBody>
          <a:bodyPr/>
          <a:lstStyle/>
          <a:p>
            <a:r>
              <a:rPr lang="en-US" dirty="0" smtClean="0"/>
              <a:t>Prominent forms of temporary work migrants include guest workers in Europe and the Middle East</a:t>
            </a:r>
          </a:p>
          <a:p>
            <a:endParaRPr lang="en-US" dirty="0" smtClean="0"/>
          </a:p>
          <a:p>
            <a:r>
              <a:rPr lang="en-US" dirty="0" smtClean="0"/>
              <a:t>Guest workers—citizens of poor countries who obtain jobs in Western Europe and the Middle East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Migration for Work</a:t>
            </a:r>
            <a:endParaRPr lang="en-US" dirty="0"/>
          </a:p>
        </p:txBody>
      </p:sp>
      <p:sp>
        <p:nvSpPr>
          <p:cNvPr id="3" name="Content Placeholder 2"/>
          <p:cNvSpPr>
            <a:spLocks noGrp="1"/>
          </p:cNvSpPr>
          <p:nvPr>
            <p:ph idx="1"/>
          </p:nvPr>
        </p:nvSpPr>
        <p:spPr/>
        <p:txBody>
          <a:bodyPr/>
          <a:lstStyle/>
          <a:p>
            <a:r>
              <a:rPr lang="en-US" dirty="0" smtClean="0"/>
              <a:t>Foreign born workers comprise more than ½ of the labor force in Luxembourg; 1/6 in Switzerland and 1/10 in Belgium Austria, and Germany</a:t>
            </a:r>
          </a:p>
          <a:p>
            <a:r>
              <a:rPr lang="en-US" dirty="0" smtClean="0"/>
              <a:t>Guest workers serve a useful role in Western Europe because they take low status and low skilled jobs that local residents won’t accept.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Migration for Work</a:t>
            </a:r>
            <a:endParaRPr lang="en-US" dirty="0"/>
          </a:p>
        </p:txBody>
      </p:sp>
      <p:sp>
        <p:nvSpPr>
          <p:cNvPr id="3" name="Content Placeholder 2"/>
          <p:cNvSpPr>
            <a:spLocks noGrp="1"/>
          </p:cNvSpPr>
          <p:nvPr>
            <p:ph idx="1"/>
          </p:nvPr>
        </p:nvSpPr>
        <p:spPr/>
        <p:txBody>
          <a:bodyPr/>
          <a:lstStyle/>
          <a:p>
            <a:r>
              <a:rPr lang="en-US" dirty="0" smtClean="0"/>
              <a:t>The economy of the guest worker’s native country also gains from the arrangement</a:t>
            </a:r>
          </a:p>
          <a:p>
            <a:pPr lvl="2"/>
            <a:r>
              <a:rPr lang="en-US" dirty="0" smtClean="0"/>
              <a:t>By letting their people work elsewhere, poorer countries reduce their own unemployment problems</a:t>
            </a:r>
          </a:p>
          <a:p>
            <a:pPr lvl="2"/>
            <a:r>
              <a:rPr lang="en-US" dirty="0" smtClean="0"/>
              <a:t>Guest workers send a large percentage of their earnings back home to their families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Mobility—a general term covering all types of movements from one place to another.</a:t>
            </a:r>
          </a:p>
          <a:p>
            <a:r>
              <a:rPr lang="en-US" dirty="0" smtClean="0"/>
              <a:t>Circulation—types of short-term, repetitive, or cyclical movements that recur on a regular basis, such as daily monthly or annually.</a:t>
            </a:r>
          </a:p>
          <a:p>
            <a:pPr lvl="1"/>
            <a:r>
              <a:rPr lang="en-US" dirty="0" smtClean="0"/>
              <a:t>Example—journeying every weekday from a home to places of work or education and once a week to shops, or places of worship, or recreation areas.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Distinguishing Between economic Migrants and Refugees</a:t>
            </a:r>
            <a:endParaRPr lang="en-US" dirty="0"/>
          </a:p>
        </p:txBody>
      </p:sp>
      <p:sp>
        <p:nvSpPr>
          <p:cNvPr id="3" name="Content Placeholder 2"/>
          <p:cNvSpPr>
            <a:spLocks noGrp="1"/>
          </p:cNvSpPr>
          <p:nvPr>
            <p:ph idx="1"/>
          </p:nvPr>
        </p:nvSpPr>
        <p:spPr/>
        <p:txBody>
          <a:bodyPr/>
          <a:lstStyle/>
          <a:p>
            <a:r>
              <a:rPr lang="en-US" dirty="0" smtClean="0"/>
              <a:t>The distinction is important as countries treat the two groups differently</a:t>
            </a:r>
          </a:p>
          <a:p>
            <a:pPr lvl="1"/>
            <a:r>
              <a:rPr lang="en-US" dirty="0" smtClean="0"/>
              <a:t>Economic migrants are generally not admitted unless they possess special skills or have a close relative already there, and even then they must compete with similar applicants from other countries</a:t>
            </a:r>
          </a:p>
          <a:p>
            <a:pPr lvl="1"/>
            <a:r>
              <a:rPr lang="en-US" dirty="0" smtClean="0"/>
              <a:t>Refugees receive special priority in admission to other countries (ex. Cuba, Haiti, Vietnam, etc.)</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People Migrate Within a Country</a:t>
            </a:r>
            <a:endParaRPr lang="en-US" dirty="0"/>
          </a:p>
        </p:txBody>
      </p:sp>
      <p:sp>
        <p:nvSpPr>
          <p:cNvPr id="3" name="Content Placeholder 2"/>
          <p:cNvSpPr>
            <a:spLocks noGrp="1"/>
          </p:cNvSpPr>
          <p:nvPr>
            <p:ph idx="1"/>
          </p:nvPr>
        </p:nvSpPr>
        <p:spPr/>
        <p:txBody>
          <a:bodyPr/>
          <a:lstStyle/>
          <a:p>
            <a:r>
              <a:rPr lang="en-US" dirty="0" smtClean="0"/>
              <a:t>In the past, people migrated from one region of a country to another in search of better farmland.  </a:t>
            </a:r>
          </a:p>
          <a:p>
            <a:r>
              <a:rPr lang="en-US" dirty="0" smtClean="0"/>
              <a:t>Today, the principal type of interregional migration is from rural areas to urban areas</a:t>
            </a:r>
          </a:p>
          <a:p>
            <a:pPr lvl="1">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within one Region</a:t>
            </a:r>
            <a:endParaRPr lang="en-US" dirty="0"/>
          </a:p>
        </p:txBody>
      </p:sp>
      <p:sp>
        <p:nvSpPr>
          <p:cNvPr id="3" name="Content Placeholder 2"/>
          <p:cNvSpPr>
            <a:spLocks noGrp="1"/>
          </p:cNvSpPr>
          <p:nvPr>
            <p:ph idx="1"/>
          </p:nvPr>
        </p:nvSpPr>
        <p:spPr/>
        <p:txBody>
          <a:bodyPr/>
          <a:lstStyle/>
          <a:p>
            <a:r>
              <a:rPr lang="en-US" dirty="0" smtClean="0"/>
              <a:t>Worldwide, the most prominent type of intraregional migration is from rural areas to urban areas</a:t>
            </a:r>
          </a:p>
          <a:p>
            <a:pPr lvl="1"/>
            <a:r>
              <a:rPr lang="en-US" dirty="0" smtClean="0"/>
              <a:t>Migration from rural areas to urban areas began in the 1800’s in Europe and North America as part of the Industrial Revolution</a:t>
            </a:r>
          </a:p>
          <a:p>
            <a:pPr lvl="1"/>
            <a:r>
              <a:rPr lang="en-US" dirty="0" smtClean="0"/>
              <a:t>The US increased from 5% in 1800 to 50% in 1920</a:t>
            </a:r>
          </a:p>
          <a:p>
            <a:pPr lvl="1"/>
            <a:r>
              <a:rPr lang="en-US" dirty="0" smtClean="0"/>
              <a:t>Today approximately ¾ of the people in the US and the MDC’s live in urban areas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within one Region</a:t>
            </a:r>
            <a:endParaRPr lang="en-US" dirty="0"/>
          </a:p>
        </p:txBody>
      </p:sp>
      <p:sp>
        <p:nvSpPr>
          <p:cNvPr id="3" name="Content Placeholder 2"/>
          <p:cNvSpPr>
            <a:spLocks noGrp="1"/>
          </p:cNvSpPr>
          <p:nvPr>
            <p:ph idx="1"/>
          </p:nvPr>
        </p:nvSpPr>
        <p:spPr/>
        <p:txBody>
          <a:bodyPr/>
          <a:lstStyle/>
          <a:p>
            <a:r>
              <a:rPr lang="en-US" dirty="0" smtClean="0"/>
              <a:t>Worldwide, more than 20 million </a:t>
            </a:r>
            <a:r>
              <a:rPr lang="en-US" dirty="0" err="1" smtClean="0"/>
              <a:t>peple</a:t>
            </a:r>
            <a:r>
              <a:rPr lang="en-US" dirty="0" smtClean="0"/>
              <a:t> are estimated to migrate each year from rural to urban areas.  </a:t>
            </a:r>
          </a:p>
          <a:p>
            <a:r>
              <a:rPr lang="en-US" dirty="0" smtClean="0"/>
              <a:t>**Most intraregional migration in MDC’s is form cities out to surrounding suburbs**</a:t>
            </a:r>
          </a:p>
          <a:p>
            <a:pPr lvl="1"/>
            <a:r>
              <a:rPr lang="en-US" dirty="0" smtClean="0"/>
              <a:t>Not due to employment but for quality of life</a:t>
            </a:r>
          </a:p>
          <a:p>
            <a:pPr lvl="1"/>
            <a:r>
              <a:rPr lang="en-US" dirty="0" err="1" smtClean="0"/>
              <a:t>Counterurbanization</a:t>
            </a:r>
            <a:r>
              <a:rPr lang="en-US" dirty="0" smtClean="0"/>
              <a:t>—net migration from urban to rural areas</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Seasonal Mobility</a:t>
            </a:r>
            <a:endParaRPr lang="en-US" dirty="0"/>
          </a:p>
        </p:txBody>
      </p:sp>
      <p:sp>
        <p:nvSpPr>
          <p:cNvPr id="3" name="Content Placeholder 2"/>
          <p:cNvSpPr>
            <a:spLocks noGrp="1"/>
          </p:cNvSpPr>
          <p:nvPr>
            <p:ph idx="1"/>
          </p:nvPr>
        </p:nvSpPr>
        <p:spPr/>
        <p:txBody>
          <a:bodyPr/>
          <a:lstStyle/>
          <a:p>
            <a:r>
              <a:rPr lang="en-US" dirty="0" smtClean="0"/>
              <a:t>Example—College students that move to a dormitory each fall and return home the following spring.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Geographers Care??</a:t>
            </a:r>
            <a:endParaRPr lang="en-US" dirty="0"/>
          </a:p>
        </p:txBody>
      </p:sp>
      <p:sp>
        <p:nvSpPr>
          <p:cNvPr id="3" name="Content Placeholder 2"/>
          <p:cNvSpPr>
            <a:spLocks noGrp="1"/>
          </p:cNvSpPr>
          <p:nvPr>
            <p:ph idx="1"/>
          </p:nvPr>
        </p:nvSpPr>
        <p:spPr/>
        <p:txBody>
          <a:bodyPr/>
          <a:lstStyle/>
          <a:p>
            <a:r>
              <a:rPr lang="en-US" dirty="0" smtClean="0"/>
              <a:t>A permanent move to a new location disrupts traditional cultural ties and economic patterns in one region.  </a:t>
            </a:r>
            <a:endParaRPr lang="en-US" dirty="0"/>
          </a:p>
          <a:p>
            <a:r>
              <a:rPr lang="en-US" dirty="0" smtClean="0"/>
              <a:t>At the same time, when people migrate, they take with the to their new home their language, religion, ethnicity and other cultural traits, as well as their methods of farming and other economic practices.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but still so what??</a:t>
            </a:r>
            <a:endParaRPr lang="en-US" dirty="0"/>
          </a:p>
        </p:txBody>
      </p:sp>
      <p:sp>
        <p:nvSpPr>
          <p:cNvPr id="3" name="Content Placeholder 2"/>
          <p:cNvSpPr>
            <a:spLocks noGrp="1"/>
          </p:cNvSpPr>
          <p:nvPr>
            <p:ph idx="1"/>
          </p:nvPr>
        </p:nvSpPr>
        <p:spPr/>
        <p:txBody>
          <a:bodyPr>
            <a:normAutofit fontScale="92500"/>
          </a:bodyPr>
          <a:lstStyle/>
          <a:p>
            <a:r>
              <a:rPr lang="en-US" dirty="0" smtClean="0"/>
              <a:t>The changing scale generated by modern transportation systems, makes relocation diffusion more feasible than in the past.</a:t>
            </a:r>
          </a:p>
          <a:p>
            <a:r>
              <a:rPr lang="en-US" dirty="0" smtClean="0"/>
              <a:t>However, thanks to modern communications systems, relocation diffusion is no longer essential for transmittal of ideas from one place to another</a:t>
            </a:r>
          </a:p>
          <a:p>
            <a:r>
              <a:rPr lang="en-US" dirty="0" smtClean="0"/>
              <a:t>Culture and economy can diffuse rapidly around the world through forms of expansion diffusion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HUH??</a:t>
            </a:r>
            <a:endParaRPr lang="en-US" dirty="0"/>
          </a:p>
        </p:txBody>
      </p:sp>
      <p:sp>
        <p:nvSpPr>
          <p:cNvPr id="3" name="Content Placeholder 2"/>
          <p:cNvSpPr>
            <a:spLocks noGrp="1"/>
          </p:cNvSpPr>
          <p:nvPr>
            <p:ph idx="1"/>
          </p:nvPr>
        </p:nvSpPr>
        <p:spPr/>
        <p:txBody>
          <a:bodyPr/>
          <a:lstStyle/>
          <a:p>
            <a:r>
              <a:rPr lang="en-US" dirty="0" smtClean="0"/>
              <a:t>If people can participate in the globalization of culture and economy regardless of place of residence, why do they still migrate in large numbers??</a:t>
            </a:r>
          </a:p>
          <a:p>
            <a:endParaRPr lang="en-US" dirty="0"/>
          </a:p>
          <a:p>
            <a:r>
              <a:rPr lang="en-US" dirty="0" smtClean="0"/>
              <a:t>The answer  is that place is still important to an individual’s cultural identity and </a:t>
            </a:r>
            <a:r>
              <a:rPr lang="en-US" smtClean="0"/>
              <a:t>economic prospects.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People Migrate</a:t>
            </a:r>
            <a:endParaRPr lang="en-US" dirty="0"/>
          </a:p>
        </p:txBody>
      </p:sp>
      <p:sp>
        <p:nvSpPr>
          <p:cNvPr id="3" name="Content Placeholder 2"/>
          <p:cNvSpPr>
            <a:spLocks noGrp="1"/>
          </p:cNvSpPr>
          <p:nvPr>
            <p:ph idx="1"/>
          </p:nvPr>
        </p:nvSpPr>
        <p:spPr/>
        <p:txBody>
          <a:bodyPr/>
          <a:lstStyle/>
          <a:p>
            <a:r>
              <a:rPr lang="en-US" dirty="0" smtClean="0"/>
              <a:t>19</a:t>
            </a:r>
            <a:r>
              <a:rPr lang="en-US" baseline="30000" dirty="0" smtClean="0"/>
              <a:t>th</a:t>
            </a:r>
            <a:r>
              <a:rPr lang="en-US" dirty="0" smtClean="0"/>
              <a:t> century outline of 11 migration “laws” written by E.G. </a:t>
            </a:r>
            <a:r>
              <a:rPr lang="en-US" dirty="0" err="1" smtClean="0"/>
              <a:t>Ravenstein</a:t>
            </a:r>
            <a:r>
              <a:rPr lang="en-US" dirty="0" smtClean="0"/>
              <a:t> provides the basis for contemporary geographic migration studies</a:t>
            </a:r>
          </a:p>
          <a:p>
            <a:r>
              <a:rPr lang="en-US" dirty="0" err="1" smtClean="0"/>
              <a:t>Ravenstein’s</a:t>
            </a:r>
            <a:r>
              <a:rPr lang="en-US" dirty="0" smtClean="0"/>
              <a:t> “laws” can be organized into three groups:</a:t>
            </a:r>
          </a:p>
          <a:p>
            <a:pPr marL="1371600" lvl="2" indent="-457200">
              <a:buFont typeface="+mj-lt"/>
              <a:buAutoNum type="arabicPeriod"/>
            </a:pPr>
            <a:r>
              <a:rPr lang="en-US" dirty="0" smtClean="0"/>
              <a:t>The reasons why migrants move</a:t>
            </a:r>
          </a:p>
          <a:p>
            <a:pPr marL="1371600" lvl="2" indent="-457200">
              <a:buFont typeface="+mj-lt"/>
              <a:buAutoNum type="arabicPeriod"/>
            </a:pPr>
            <a:r>
              <a:rPr lang="en-US" dirty="0" smtClean="0"/>
              <a:t>The distance they typically move</a:t>
            </a:r>
          </a:p>
          <a:p>
            <a:pPr marL="1371600" lvl="2" indent="-457200">
              <a:buFont typeface="+mj-lt"/>
              <a:buAutoNum type="arabicPeriod"/>
            </a:pPr>
            <a:r>
              <a:rPr lang="en-US" dirty="0" smtClean="0"/>
              <a:t>The characteristics of the migrants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2161</Words>
  <Application>Microsoft Office PowerPoint</Application>
  <PresentationFormat>On-screen Show (4:3)</PresentationFormat>
  <Paragraphs>187</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Migration</vt:lpstr>
      <vt:lpstr>Migration is a type of relocation diffusion</vt:lpstr>
      <vt:lpstr>Slide 3</vt:lpstr>
      <vt:lpstr>Slide 4</vt:lpstr>
      <vt:lpstr>Seasonal Mobility</vt:lpstr>
      <vt:lpstr>Why do Geographers Care??</vt:lpstr>
      <vt:lpstr>Ok, but still so what??</vt:lpstr>
      <vt:lpstr>HUH??</vt:lpstr>
      <vt:lpstr>Why do People Migrate</vt:lpstr>
      <vt:lpstr>Reasons for Migrating</vt:lpstr>
      <vt:lpstr>Reasons for Migrating</vt:lpstr>
      <vt:lpstr>Economic Push and Pull Factors </vt:lpstr>
      <vt:lpstr>Cultural Push and Pull Factors</vt:lpstr>
      <vt:lpstr>Environmental Push and Pull Factors</vt:lpstr>
      <vt:lpstr>Environmental Push and Pull Factors</vt:lpstr>
      <vt:lpstr>Intervening Obstacles</vt:lpstr>
      <vt:lpstr>Distance of Migration</vt:lpstr>
      <vt:lpstr>Distance of Migration</vt:lpstr>
      <vt:lpstr>Internal Migration</vt:lpstr>
      <vt:lpstr>International Migration</vt:lpstr>
      <vt:lpstr>Migration Transition</vt:lpstr>
      <vt:lpstr>Migration Transition</vt:lpstr>
      <vt:lpstr>Characteristics of Migrants</vt:lpstr>
      <vt:lpstr>Where are Migrants Distributed</vt:lpstr>
      <vt:lpstr>Global Migration Patterns</vt:lpstr>
      <vt:lpstr>Global Migration Patterns</vt:lpstr>
      <vt:lpstr>US Immigration Patterns</vt:lpstr>
      <vt:lpstr>Unauthorized Immigration to the US</vt:lpstr>
      <vt:lpstr>Destination of Immigrants within the US</vt:lpstr>
      <vt:lpstr>Why do Migrants Face Obstacles</vt:lpstr>
      <vt:lpstr>Immigration Policies of Host Countries</vt:lpstr>
      <vt:lpstr>U.S. Quota Laws</vt:lpstr>
      <vt:lpstr>US Quota Laws</vt:lpstr>
      <vt:lpstr>US Quota laws</vt:lpstr>
      <vt:lpstr>US Quota Laws</vt:lpstr>
      <vt:lpstr>US Quota Laws</vt:lpstr>
      <vt:lpstr>Temporary Migration for Work</vt:lpstr>
      <vt:lpstr>Temporary Migration for Work</vt:lpstr>
      <vt:lpstr>Temporary Migration for Work</vt:lpstr>
      <vt:lpstr>Distinguishing Between economic Migrants and Refugees</vt:lpstr>
      <vt:lpstr>Why Do People Migrate Within a Country</vt:lpstr>
      <vt:lpstr>Migration within one Region</vt:lpstr>
      <vt:lpstr>Migration within one Region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dc:title>
  <dc:creator>ccripe</dc:creator>
  <cp:lastModifiedBy>ccripe</cp:lastModifiedBy>
  <cp:revision>40</cp:revision>
  <dcterms:created xsi:type="dcterms:W3CDTF">2011-09-26T12:47:04Z</dcterms:created>
  <dcterms:modified xsi:type="dcterms:W3CDTF">2011-10-05T00:47:23Z</dcterms:modified>
</cp:coreProperties>
</file>