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1" r:id="rId2"/>
    <p:sldId id="258" r:id="rId3"/>
    <p:sldId id="260" r:id="rId4"/>
    <p:sldId id="262" r:id="rId5"/>
    <p:sldId id="264" r:id="rId6"/>
    <p:sldId id="266" r:id="rId7"/>
    <p:sldId id="268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539DA-4F31-4E4C-BF9C-E61F82B175EF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4E818-8F9B-4B25-BE46-13DEBE412E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144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147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148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146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149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150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151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6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152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EEDD-5610-4FDA-86E1-DC7B4326DF37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AECA-196E-4755-9B83-04910A0B81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EEDD-5610-4FDA-86E1-DC7B4326DF37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AECA-196E-4755-9B83-04910A0B81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EEDD-5610-4FDA-86E1-DC7B4326DF37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AECA-196E-4755-9B83-04910A0B81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EEDD-5610-4FDA-86E1-DC7B4326DF37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AECA-196E-4755-9B83-04910A0B81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EEDD-5610-4FDA-86E1-DC7B4326DF37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AECA-196E-4755-9B83-04910A0B81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EEDD-5610-4FDA-86E1-DC7B4326DF37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AECA-196E-4755-9B83-04910A0B81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EEDD-5610-4FDA-86E1-DC7B4326DF37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AECA-196E-4755-9B83-04910A0B81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EEDD-5610-4FDA-86E1-DC7B4326DF37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AECA-196E-4755-9B83-04910A0B81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EEDD-5610-4FDA-86E1-DC7B4326DF37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AECA-196E-4755-9B83-04910A0B81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EEDD-5610-4FDA-86E1-DC7B4326DF37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AECA-196E-4755-9B83-04910A0B81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2EEDD-5610-4FDA-86E1-DC7B4326DF37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AECA-196E-4755-9B83-04910A0B81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2EEDD-5610-4FDA-86E1-DC7B4326DF37}" type="datetimeFigureOut">
              <a:rPr lang="en-US" smtClean="0"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1AECA-196E-4755-9B83-04910A0B81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b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b.org/Content/NavigationMenu/PRB/Educators/LessonPlans/Population_Fundamentals%97Building_a_Foundation/How_to_Use_MS_Excel_to_Make_an_Age-Sex_Graph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/>
          </p:cNvSpPr>
          <p:nvPr>
            <p:ph type="ctrTitle"/>
          </p:nvPr>
        </p:nvSpPr>
        <p:spPr bwMode="auto">
          <a:xfrm>
            <a:off x="697230" y="548640"/>
            <a:ext cx="7749540" cy="3429000"/>
          </a:xfrm>
          <a:noFill/>
          <a:ln w="25400">
            <a:miter lim="800000"/>
            <a:headEnd/>
            <a:tailEnd/>
          </a:ln>
        </p:spPr>
        <p:txBody>
          <a:bodyPr vert="horz" wrap="square" lIns="82296" tIns="41148" rIns="82296" bIns="41148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dirty="0" smtClean="0"/>
              <a:t>Directions for Constructing Population Pyramids in </a:t>
            </a:r>
            <a:br>
              <a:rPr lang="en-US" dirty="0" smtClean="0"/>
            </a:br>
            <a:r>
              <a:rPr lang="en-US" dirty="0" smtClean="0"/>
              <a:t>Microsoft Excel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4000" dirty="0"/>
              <a:t>go to:  </a:t>
            </a:r>
            <a:br>
              <a:rPr lang="en-US" sz="4000" dirty="0"/>
            </a:br>
            <a:r>
              <a:rPr lang="en-US" sz="4000" dirty="0">
                <a:hlinkClick r:id="rId3"/>
              </a:rPr>
              <a:t>www.prb.org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>
                <a:hlinkClick r:id="rId4"/>
              </a:rPr>
              <a:t>Population Pyramids in Excel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08760"/>
            <a:ext cx="7315200" cy="4723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9811" name="Line 3"/>
          <p:cNvSpPr>
            <a:spLocks noChangeShapeType="1"/>
          </p:cNvSpPr>
          <p:nvPr/>
        </p:nvSpPr>
        <p:spPr bwMode="auto">
          <a:xfrm>
            <a:off x="5182077" y="2133124"/>
            <a:ext cx="441483" cy="884396"/>
          </a:xfrm>
          <a:prstGeom prst="line">
            <a:avLst/>
          </a:prstGeom>
          <a:noFill/>
          <a:ln w="63500">
            <a:solidFill>
              <a:srgbClr val="D00000"/>
            </a:solidFill>
            <a:round/>
            <a:headEnd type="stealth" w="med" len="med"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82296" tIns="41148" rIns="82296" bIns="41148"/>
          <a:lstStyle/>
          <a:p>
            <a:pPr>
              <a:defRPr/>
            </a:pPr>
            <a:endParaRPr lang="en-US"/>
          </a:p>
        </p:txBody>
      </p:sp>
      <p:sp>
        <p:nvSpPr>
          <p:cNvPr id="119812" name="Line 4"/>
          <p:cNvSpPr>
            <a:spLocks noChangeShapeType="1"/>
          </p:cNvSpPr>
          <p:nvPr/>
        </p:nvSpPr>
        <p:spPr bwMode="auto">
          <a:xfrm>
            <a:off x="4190524" y="2133124"/>
            <a:ext cx="1371600" cy="1600200"/>
          </a:xfrm>
          <a:prstGeom prst="line">
            <a:avLst/>
          </a:prstGeom>
          <a:noFill/>
          <a:ln w="63500">
            <a:solidFill>
              <a:srgbClr val="D00000"/>
            </a:solidFill>
            <a:round/>
            <a:headEnd type="stealth" w="med" len="med"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82296" tIns="41148" rIns="82296" bIns="41148"/>
          <a:lstStyle/>
          <a:p>
            <a:pPr>
              <a:defRPr/>
            </a:pPr>
            <a:endParaRPr lang="en-US"/>
          </a:p>
        </p:txBody>
      </p:sp>
      <p:sp>
        <p:nvSpPr>
          <p:cNvPr id="119813" name="Line 5"/>
          <p:cNvSpPr>
            <a:spLocks noChangeShapeType="1"/>
          </p:cNvSpPr>
          <p:nvPr/>
        </p:nvSpPr>
        <p:spPr bwMode="auto">
          <a:xfrm>
            <a:off x="1981677" y="5790724"/>
            <a:ext cx="1447323" cy="152876"/>
          </a:xfrm>
          <a:prstGeom prst="line">
            <a:avLst/>
          </a:prstGeom>
          <a:noFill/>
          <a:ln w="63500">
            <a:solidFill>
              <a:srgbClr val="D00000"/>
            </a:solidFill>
            <a:round/>
            <a:headEnd type="stealth" w="med" len="med"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82296" tIns="41148" rIns="82296" bIns="41148"/>
          <a:lstStyle/>
          <a:p>
            <a:pPr>
              <a:defRPr/>
            </a:pPr>
            <a:endParaRPr lang="en-US"/>
          </a:p>
        </p:txBody>
      </p:sp>
      <p:sp>
        <p:nvSpPr>
          <p:cNvPr id="119814" name="Rectangle 6"/>
          <p:cNvSpPr>
            <a:spLocks noChangeArrowheads="1"/>
          </p:cNvSpPr>
          <p:nvPr/>
        </p:nvSpPr>
        <p:spPr bwMode="auto">
          <a:xfrm>
            <a:off x="5486400" y="3647153"/>
            <a:ext cx="3170397" cy="830997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Type in the statistics from the </a:t>
            </a: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Census Bureau</a:t>
            </a: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for Males and Females</a:t>
            </a:r>
          </a:p>
        </p:txBody>
      </p:sp>
      <p:sp>
        <p:nvSpPr>
          <p:cNvPr id="119815" name="Rectangle 7"/>
          <p:cNvSpPr>
            <a:spLocks noChangeArrowheads="1"/>
          </p:cNvSpPr>
          <p:nvPr/>
        </p:nvSpPr>
        <p:spPr bwMode="auto">
          <a:xfrm>
            <a:off x="3451860" y="5808047"/>
            <a:ext cx="1509259" cy="55399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wrap="none" lIns="0" tIns="0" rIns="0" bIns="0" anchor="ctr">
            <a:spAutoFit/>
          </a:bodyPr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Type in the</a:t>
            </a: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total population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1554480" y="342900"/>
            <a:ext cx="6035040" cy="101566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91439" tIns="45719" rIns="91439" bIns="45719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" charset="0"/>
              </a:rPr>
              <a:t>Open up a Microsoft Excel Workbook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" charset="0"/>
              </a:rPr>
              <a:t>and fill in the following…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925" y="381477"/>
            <a:ext cx="4441983" cy="4199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0835" name="Line 3"/>
          <p:cNvSpPr>
            <a:spLocks noChangeShapeType="1"/>
          </p:cNvSpPr>
          <p:nvPr/>
        </p:nvSpPr>
        <p:spPr bwMode="auto">
          <a:xfrm>
            <a:off x="4663440" y="601504"/>
            <a:ext cx="697230" cy="0"/>
          </a:xfrm>
          <a:prstGeom prst="line">
            <a:avLst/>
          </a:prstGeom>
          <a:noFill/>
          <a:ln w="63500">
            <a:solidFill>
              <a:srgbClr val="D00000"/>
            </a:solidFill>
            <a:round/>
            <a:headEnd type="stealth" w="med" len="med"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82296" tIns="41148" rIns="82296" bIns="41148"/>
          <a:lstStyle/>
          <a:p>
            <a:pPr>
              <a:defRPr/>
            </a:pPr>
            <a:endParaRPr lang="en-US"/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5312093" y="237173"/>
            <a:ext cx="3040380" cy="914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Click in B2 and type in the formula</a:t>
            </a:r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594360" y="4419125"/>
            <a:ext cx="3977640" cy="215026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Move the mouse to the bottom right corner of B2 and when the + appears drag the box down to B19</a:t>
            </a:r>
          </a:p>
        </p:txBody>
      </p:sp>
      <p:sp>
        <p:nvSpPr>
          <p:cNvPr id="120838" name="Line 6"/>
          <p:cNvSpPr>
            <a:spLocks noChangeShapeType="1"/>
          </p:cNvSpPr>
          <p:nvPr/>
        </p:nvSpPr>
        <p:spPr bwMode="auto">
          <a:xfrm>
            <a:off x="2011680" y="1573054"/>
            <a:ext cx="0" cy="2903220"/>
          </a:xfrm>
          <a:prstGeom prst="line">
            <a:avLst/>
          </a:prstGeom>
          <a:noFill/>
          <a:ln w="63500">
            <a:solidFill>
              <a:srgbClr val="D00000"/>
            </a:solidFill>
            <a:round/>
            <a:headEnd type="stealth" w="med" len="med"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82296" tIns="41148" rIns="82296" bIns="41148"/>
          <a:lstStyle/>
          <a:p>
            <a:pPr>
              <a:defRPr/>
            </a:pPr>
            <a:endParaRPr lang="en-US"/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5257800" y="5182077"/>
            <a:ext cx="3429000" cy="1201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9" tIns="45719" rIns="91439" bIns="45719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Times" charset="0"/>
              </a:rPr>
              <a:t>***The statistics for Males will all be negative numbers.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4" descr="Modified Directions Using 90yrs statistic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7280" y="0"/>
            <a:ext cx="6995160" cy="905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477" y="228600"/>
            <a:ext cx="4190523" cy="4003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59" name="Line 3"/>
          <p:cNvSpPr>
            <a:spLocks noChangeShapeType="1"/>
          </p:cNvSpPr>
          <p:nvPr/>
        </p:nvSpPr>
        <p:spPr bwMode="auto">
          <a:xfrm>
            <a:off x="4572000" y="381477"/>
            <a:ext cx="697230" cy="0"/>
          </a:xfrm>
          <a:prstGeom prst="line">
            <a:avLst/>
          </a:prstGeom>
          <a:noFill/>
          <a:ln w="63500">
            <a:solidFill>
              <a:srgbClr val="D00000"/>
            </a:solidFill>
            <a:round/>
            <a:headEnd type="stealth" w="med" len="med"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82296" tIns="41148" rIns="82296" bIns="41148"/>
          <a:lstStyle/>
          <a:p>
            <a:pPr>
              <a:defRPr/>
            </a:pPr>
            <a:endParaRPr lang="en-US"/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5257800" y="228600"/>
            <a:ext cx="3040380" cy="914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Click in C2 and type in the formula</a:t>
            </a:r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990125" y="4183380"/>
            <a:ext cx="3979068" cy="214884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Move the mouse to the bottom right corner of C2 and when the + appears drag the box down to C19</a:t>
            </a:r>
          </a:p>
        </p:txBody>
      </p:sp>
      <p:sp>
        <p:nvSpPr>
          <p:cNvPr id="121862" name="Line 6"/>
          <p:cNvSpPr>
            <a:spLocks noChangeShapeType="1"/>
          </p:cNvSpPr>
          <p:nvPr/>
        </p:nvSpPr>
        <p:spPr bwMode="auto">
          <a:xfrm>
            <a:off x="2408873" y="1337310"/>
            <a:ext cx="0" cy="2903220"/>
          </a:xfrm>
          <a:prstGeom prst="line">
            <a:avLst/>
          </a:prstGeom>
          <a:noFill/>
          <a:ln w="63500">
            <a:solidFill>
              <a:srgbClr val="D00000"/>
            </a:solidFill>
            <a:round/>
            <a:headEnd type="stealth" w="med" len="med"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82296" tIns="41148" rIns="82296" bIns="41148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2970" y="640080"/>
            <a:ext cx="2263140" cy="3268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14900" y="3200400"/>
            <a:ext cx="1577340" cy="3291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84" name="Line 4"/>
          <p:cNvSpPr>
            <a:spLocks noChangeShapeType="1"/>
          </p:cNvSpPr>
          <p:nvPr/>
        </p:nvSpPr>
        <p:spPr bwMode="auto">
          <a:xfrm rot="10800000" flipH="1">
            <a:off x="6115050" y="2948940"/>
            <a:ext cx="320040" cy="1394460"/>
          </a:xfrm>
          <a:prstGeom prst="line">
            <a:avLst/>
          </a:prstGeom>
          <a:noFill/>
          <a:ln w="63500">
            <a:solidFill>
              <a:srgbClr val="D00000"/>
            </a:solidFill>
            <a:round/>
            <a:headEnd type="stealth" w="med" len="med"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82296" tIns="41148" rIns="82296" bIns="41148"/>
          <a:lstStyle/>
          <a:p>
            <a:pPr>
              <a:defRPr/>
            </a:pPr>
            <a:endParaRPr lang="en-US"/>
          </a:p>
        </p:txBody>
      </p:sp>
      <p:sp>
        <p:nvSpPr>
          <p:cNvPr id="122885" name="Line 5"/>
          <p:cNvSpPr>
            <a:spLocks noChangeShapeType="1"/>
          </p:cNvSpPr>
          <p:nvPr/>
        </p:nvSpPr>
        <p:spPr bwMode="auto">
          <a:xfrm>
            <a:off x="2811780" y="1120140"/>
            <a:ext cx="891540" cy="11430"/>
          </a:xfrm>
          <a:prstGeom prst="line">
            <a:avLst/>
          </a:prstGeom>
          <a:noFill/>
          <a:ln w="63500">
            <a:solidFill>
              <a:srgbClr val="D00000"/>
            </a:solidFill>
            <a:round/>
            <a:headEnd type="stealth" w="med" len="med"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82296" tIns="41148" rIns="82296" bIns="41148"/>
          <a:lstStyle/>
          <a:p>
            <a:pPr>
              <a:defRPr/>
            </a:pPr>
            <a:endParaRPr lang="en-US"/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3551873" y="857250"/>
            <a:ext cx="1554480" cy="50292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Highlight</a:t>
            </a:r>
          </a:p>
        </p:txBody>
      </p:sp>
      <p:sp>
        <p:nvSpPr>
          <p:cNvPr id="122887" name="Rectangle 7"/>
          <p:cNvSpPr>
            <a:spLocks noChangeArrowheads="1"/>
          </p:cNvSpPr>
          <p:nvPr/>
        </p:nvSpPr>
        <p:spPr bwMode="auto">
          <a:xfrm>
            <a:off x="6043613" y="1600200"/>
            <a:ext cx="2205990" cy="132588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Go to Insert and select “Chart...”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" y="217170"/>
            <a:ext cx="6046470" cy="6427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907" name="Line 3"/>
          <p:cNvSpPr>
            <a:spLocks noChangeShapeType="1"/>
          </p:cNvSpPr>
          <p:nvPr/>
        </p:nvSpPr>
        <p:spPr bwMode="auto">
          <a:xfrm>
            <a:off x="4377690" y="868680"/>
            <a:ext cx="1257300" cy="1337310"/>
          </a:xfrm>
          <a:prstGeom prst="line">
            <a:avLst/>
          </a:prstGeom>
          <a:noFill/>
          <a:ln w="63500">
            <a:solidFill>
              <a:srgbClr val="D00000"/>
            </a:solidFill>
            <a:round/>
            <a:headEnd type="stealth" w="med" len="med"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82296" tIns="41148" rIns="82296" bIns="41148"/>
          <a:lstStyle/>
          <a:p>
            <a:pPr>
              <a:defRPr/>
            </a:pPr>
            <a:endParaRPr lang="en-US"/>
          </a:p>
        </p:txBody>
      </p:sp>
      <p:sp>
        <p:nvSpPr>
          <p:cNvPr id="123908" name="Line 4"/>
          <p:cNvSpPr>
            <a:spLocks noChangeShapeType="1"/>
          </p:cNvSpPr>
          <p:nvPr/>
        </p:nvSpPr>
        <p:spPr bwMode="auto">
          <a:xfrm>
            <a:off x="2320290" y="1771650"/>
            <a:ext cx="3348990" cy="1383030"/>
          </a:xfrm>
          <a:prstGeom prst="line">
            <a:avLst/>
          </a:prstGeom>
          <a:noFill/>
          <a:ln w="63500">
            <a:solidFill>
              <a:srgbClr val="D00000"/>
            </a:solidFill>
            <a:round/>
            <a:headEnd type="stealth" w="med" len="med"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82296" tIns="41148" rIns="82296" bIns="41148"/>
          <a:lstStyle/>
          <a:p>
            <a:pPr>
              <a:defRPr/>
            </a:pPr>
            <a:endParaRPr lang="en-US"/>
          </a:p>
        </p:txBody>
      </p:sp>
      <p:sp>
        <p:nvSpPr>
          <p:cNvPr id="123909" name="Line 5"/>
          <p:cNvSpPr>
            <a:spLocks noChangeShapeType="1"/>
          </p:cNvSpPr>
          <p:nvPr/>
        </p:nvSpPr>
        <p:spPr bwMode="auto">
          <a:xfrm rot="10800000" flipH="1">
            <a:off x="2045970" y="4069080"/>
            <a:ext cx="3486150" cy="605790"/>
          </a:xfrm>
          <a:prstGeom prst="line">
            <a:avLst/>
          </a:prstGeom>
          <a:noFill/>
          <a:ln w="63500">
            <a:solidFill>
              <a:srgbClr val="D00000"/>
            </a:solidFill>
            <a:round/>
            <a:headEnd type="stealth" w="med" len="med"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82296" tIns="41148" rIns="82296" bIns="41148"/>
          <a:lstStyle/>
          <a:p>
            <a:pPr>
              <a:defRPr/>
            </a:pPr>
            <a:endParaRPr lang="en-US"/>
          </a:p>
        </p:txBody>
      </p:sp>
      <p:sp>
        <p:nvSpPr>
          <p:cNvPr id="123910" name="Line 6"/>
          <p:cNvSpPr>
            <a:spLocks noChangeShapeType="1"/>
          </p:cNvSpPr>
          <p:nvPr/>
        </p:nvSpPr>
        <p:spPr bwMode="auto">
          <a:xfrm rot="10800000">
            <a:off x="5600700" y="4057650"/>
            <a:ext cx="22860" cy="2091690"/>
          </a:xfrm>
          <a:prstGeom prst="line">
            <a:avLst/>
          </a:prstGeom>
          <a:noFill/>
          <a:ln w="63500">
            <a:solidFill>
              <a:srgbClr val="D00000"/>
            </a:solidFill>
            <a:round/>
            <a:headEnd type="stealth" w="med" len="med"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82296" tIns="41148" rIns="82296" bIns="41148"/>
          <a:lstStyle/>
          <a:p>
            <a:pPr>
              <a:defRPr/>
            </a:pPr>
            <a:endParaRPr lang="en-US"/>
          </a:p>
        </p:txBody>
      </p:sp>
      <p:sp>
        <p:nvSpPr>
          <p:cNvPr id="123911" name="Rectangle 7"/>
          <p:cNvSpPr>
            <a:spLocks noChangeArrowheads="1"/>
          </p:cNvSpPr>
          <p:nvPr/>
        </p:nvSpPr>
        <p:spPr bwMode="auto">
          <a:xfrm>
            <a:off x="5392103" y="1977390"/>
            <a:ext cx="3554730" cy="214884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Click on:</a:t>
            </a: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“Custom Types” “User-defined”</a:t>
            </a: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“Population Pyramid”</a:t>
            </a:r>
          </a:p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“Finish”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597" y="297180"/>
            <a:ext cx="8733948" cy="601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31" name="Line 3"/>
          <p:cNvSpPr>
            <a:spLocks noChangeShapeType="1"/>
          </p:cNvSpPr>
          <p:nvPr/>
        </p:nvSpPr>
        <p:spPr bwMode="auto">
          <a:xfrm>
            <a:off x="5726430" y="891540"/>
            <a:ext cx="697230" cy="0"/>
          </a:xfrm>
          <a:prstGeom prst="line">
            <a:avLst/>
          </a:prstGeom>
          <a:noFill/>
          <a:ln w="63500">
            <a:solidFill>
              <a:srgbClr val="D00000"/>
            </a:solidFill>
            <a:round/>
            <a:headEnd type="stealth" w="med" len="med"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82296" tIns="41148" rIns="82296" bIns="41148"/>
          <a:lstStyle/>
          <a:p>
            <a:pPr>
              <a:defRPr/>
            </a:pPr>
            <a:endParaRPr lang="en-US"/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6340793" y="388620"/>
            <a:ext cx="2286000" cy="173736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 anchor="ctr"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Type in the location for the population pyramid.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148</Words>
  <Application>Microsoft Office PowerPoint</Application>
  <PresentationFormat>On-screen Show (4:3)</PresentationFormat>
  <Paragraphs>28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Directions for Constructing Population Pyramids in  Microsoft Excel  go to:   www.prb.org Population Pyramids in Excel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Directions for Constructing Population Pyramids in  Microsoft Excel  go to:   www.prb.org Population Pyramids in Excel</dc:title>
  <dc:creator>ccripe</dc:creator>
  <cp:lastModifiedBy>ccripe</cp:lastModifiedBy>
  <cp:revision>1</cp:revision>
  <dcterms:created xsi:type="dcterms:W3CDTF">2012-09-11T17:23:11Z</dcterms:created>
  <dcterms:modified xsi:type="dcterms:W3CDTF">2012-09-11T17:27:30Z</dcterms:modified>
</cp:coreProperties>
</file>